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72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6DD3FC-9339-4DA7-90D5-34D4D9721BC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1553011468"/>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DD3FC-9339-4DA7-90D5-34D4D9721BC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1224194482"/>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DD3FC-9339-4DA7-90D5-34D4D9721BC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184449127"/>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DD3FC-9339-4DA7-90D5-34D4D9721BC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2585720052"/>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6DD3FC-9339-4DA7-90D5-34D4D9721BCB}"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54465561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6DD3FC-9339-4DA7-90D5-34D4D9721BC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410384956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6DD3FC-9339-4DA7-90D5-34D4D9721BCB}"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52538763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6DD3FC-9339-4DA7-90D5-34D4D9721BCB}"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340055974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DD3FC-9339-4DA7-90D5-34D4D9721BCB}"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423590686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6DD3FC-9339-4DA7-90D5-34D4D9721BC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854190424"/>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6DD3FC-9339-4DA7-90D5-34D4D9721BCB}"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27903-F217-49F8-9201-FD3E59134BAD}" type="slidenum">
              <a:rPr lang="en-US" smtClean="0"/>
              <a:t>‹#›</a:t>
            </a:fld>
            <a:endParaRPr lang="en-US"/>
          </a:p>
        </p:txBody>
      </p:sp>
    </p:spTree>
    <p:extLst>
      <p:ext uri="{BB962C8B-B14F-4D97-AF65-F5344CB8AC3E}">
        <p14:creationId xmlns:p14="http://schemas.microsoft.com/office/powerpoint/2010/main" val="24731024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DD3FC-9339-4DA7-90D5-34D4D9721BCB}" type="datetimeFigureOut">
              <a:rPr lang="en-US" smtClean="0"/>
              <a:t>9/25/2016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27903-F217-49F8-9201-FD3E59134BAD}" type="slidenum">
              <a:rPr lang="en-US" smtClean="0"/>
              <a:t>‹#›</a:t>
            </a:fld>
            <a:endParaRPr lang="en-US"/>
          </a:p>
        </p:txBody>
      </p:sp>
    </p:spTree>
    <p:extLst>
      <p:ext uri="{BB962C8B-B14F-4D97-AF65-F5344CB8AC3E}">
        <p14:creationId xmlns:p14="http://schemas.microsoft.com/office/powerpoint/2010/main" val="239133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gif"/><Relationship Id="rId5" Type="http://schemas.openxmlformats.org/officeDocument/2006/relationships/image" Target="../media/image8.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656823" y="1674254"/>
            <a:ext cx="7984901" cy="2246769"/>
          </a:xfrm>
          <a:prstGeom prst="rect">
            <a:avLst/>
          </a:prstGeom>
          <a:noFill/>
        </p:spPr>
        <p:txBody>
          <a:bodyPr wrap="square" rtlCol="0">
            <a:spAutoFit/>
          </a:bodyPr>
          <a:lstStyle/>
          <a:p>
            <a:r>
              <a:rPr lang="en-ZA" sz="2800" b="1" dirty="0"/>
              <a:t> </a:t>
            </a:r>
            <a:endParaRPr lang="en-US" sz="2800" b="1" dirty="0"/>
          </a:p>
          <a:p>
            <a:r>
              <a:rPr lang="en-ZA" sz="2800" b="1" u="sng" dirty="0"/>
              <a:t>Hebrews11:1</a:t>
            </a:r>
          </a:p>
          <a:p>
            <a:r>
              <a:rPr lang="en-ZA" sz="2800" b="1" dirty="0"/>
              <a:t>Faith is the confidence that what we hope for will actually happen; it gives us assurance about things we cannot see. </a:t>
            </a:r>
            <a:endParaRPr lang="en-US" sz="2800" b="1" dirty="0"/>
          </a:p>
        </p:txBody>
      </p:sp>
    </p:spTree>
    <p:extLst>
      <p:ext uri="{BB962C8B-B14F-4D97-AF65-F5344CB8AC3E}">
        <p14:creationId xmlns:p14="http://schemas.microsoft.com/office/powerpoint/2010/main" val="33752419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
        <p:nvSpPr>
          <p:cNvPr id="19" name="TextBox 18"/>
          <p:cNvSpPr txBox="1"/>
          <p:nvPr/>
        </p:nvSpPr>
        <p:spPr>
          <a:xfrm>
            <a:off x="4623516" y="2581748"/>
            <a:ext cx="3902298" cy="2246769"/>
          </a:xfrm>
          <a:prstGeom prst="rect">
            <a:avLst/>
          </a:prstGeom>
          <a:noFill/>
        </p:spPr>
        <p:txBody>
          <a:bodyPr wrap="square" rtlCol="0">
            <a:spAutoFit/>
          </a:bodyPr>
          <a:lstStyle/>
          <a:p>
            <a:r>
              <a:rPr lang="en-ZA" sz="2800" b="1" dirty="0"/>
              <a:t>“TAV”</a:t>
            </a:r>
          </a:p>
          <a:p>
            <a:endParaRPr lang="en-ZA" sz="2800" b="1" dirty="0"/>
          </a:p>
          <a:p>
            <a:r>
              <a:rPr lang="en-ZA" sz="2800" b="1" dirty="0"/>
              <a:t>IT’S PICTOGRAPH THE CROSS</a:t>
            </a:r>
            <a:endParaRPr lang="en-US" sz="2800" b="1" dirty="0"/>
          </a:p>
          <a:p>
            <a:endParaRPr lang="en-US" sz="2800" b="1" dirty="0"/>
          </a:p>
        </p:txBody>
      </p:sp>
      <p:grpSp>
        <p:nvGrpSpPr>
          <p:cNvPr id="3" name="Group 2"/>
          <p:cNvGrpSpPr/>
          <p:nvPr/>
        </p:nvGrpSpPr>
        <p:grpSpPr>
          <a:xfrm>
            <a:off x="3630246" y="2479244"/>
            <a:ext cx="797831" cy="2030936"/>
            <a:chOff x="3630246" y="2479244"/>
            <a:chExt cx="797831" cy="2030936"/>
          </a:xfrm>
        </p:grpSpPr>
        <p:pic>
          <p:nvPicPr>
            <p:cNvPr id="20" name="Picture 19"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0246" y="2479244"/>
              <a:ext cx="790529" cy="790529"/>
            </a:xfrm>
            <a:prstGeom prst="rect">
              <a:avLst/>
            </a:prstGeom>
            <a:noFill/>
            <a:ln>
              <a:noFill/>
            </a:ln>
          </p:spPr>
        </p:pic>
        <p:pic>
          <p:nvPicPr>
            <p:cNvPr id="21" name="Picture 20" descr="Image result for IMAGES OF THE HEBREW LETTER TAV PICTOGRAPH"/>
            <p:cNvPicPr/>
            <p:nvPr/>
          </p:nvPicPr>
          <p:blipFill>
            <a:blip r:embed="rId7">
              <a:extLst>
                <a:ext uri="{28A0092B-C50C-407E-A947-70E740481C1C}">
                  <a14:useLocalDpi xmlns:a14="http://schemas.microsoft.com/office/drawing/2010/main" val="0"/>
                </a:ext>
              </a:extLst>
            </a:blip>
            <a:srcRect/>
            <a:stretch>
              <a:fillRect/>
            </a:stretch>
          </p:blipFill>
          <p:spPr bwMode="auto">
            <a:xfrm>
              <a:off x="3666596" y="3242429"/>
              <a:ext cx="761481" cy="1267751"/>
            </a:xfrm>
            <a:prstGeom prst="rect">
              <a:avLst/>
            </a:prstGeom>
            <a:noFill/>
            <a:ln>
              <a:noFill/>
            </a:ln>
          </p:spPr>
        </p:pic>
      </p:grpSp>
      <p:sp>
        <p:nvSpPr>
          <p:cNvPr id="22" name="TextBox 21"/>
          <p:cNvSpPr txBox="1"/>
          <p:nvPr/>
        </p:nvSpPr>
        <p:spPr>
          <a:xfrm>
            <a:off x="565543" y="4776094"/>
            <a:ext cx="8115945" cy="1631216"/>
          </a:xfrm>
          <a:prstGeom prst="rect">
            <a:avLst/>
          </a:prstGeom>
          <a:noFill/>
        </p:spPr>
        <p:txBody>
          <a:bodyPr wrap="square" rtlCol="0">
            <a:spAutoFit/>
          </a:bodyPr>
          <a:lstStyle/>
          <a:p>
            <a:r>
              <a:rPr lang="en-ZA" sz="2500" b="1" i="1" dirty="0"/>
              <a:t>A SIGN OR A SEAL OR A STAMP</a:t>
            </a:r>
            <a:r>
              <a:rPr lang="en-US" sz="2500" b="1" i="1" dirty="0"/>
              <a:t> </a:t>
            </a:r>
            <a:r>
              <a:rPr lang="en-ZA" sz="2500" b="1" i="1" dirty="0"/>
              <a:t>OF APPROVAL</a:t>
            </a:r>
            <a:endParaRPr lang="en-US" sz="2500" b="1" i="1" dirty="0"/>
          </a:p>
          <a:p>
            <a:r>
              <a:rPr lang="en-ZA" sz="2500" b="1" i="1" u="sng" dirty="0"/>
              <a:t>2 COR. 1:22 </a:t>
            </a:r>
            <a:endParaRPr lang="en-US" sz="2500" b="1" i="1" u="sng" dirty="0"/>
          </a:p>
          <a:p>
            <a:r>
              <a:rPr lang="en-ZA" sz="2500" b="1" i="1" dirty="0"/>
              <a:t>set his seal of ownership on us, and put his Spirit in our hearts as a deposit, guaranteeing what is to come.</a:t>
            </a:r>
            <a:endParaRPr lang="en-US" sz="2500" b="1" i="1" dirty="0"/>
          </a:p>
        </p:txBody>
      </p:sp>
    </p:spTree>
    <p:extLst>
      <p:ext uri="{BB962C8B-B14F-4D97-AF65-F5344CB8AC3E}">
        <p14:creationId xmlns:p14="http://schemas.microsoft.com/office/powerpoint/2010/main" val="166758026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
        <p:nvSpPr>
          <p:cNvPr id="19" name="TextBox 18"/>
          <p:cNvSpPr txBox="1"/>
          <p:nvPr/>
        </p:nvSpPr>
        <p:spPr>
          <a:xfrm>
            <a:off x="4623516" y="2581748"/>
            <a:ext cx="3902298" cy="2246769"/>
          </a:xfrm>
          <a:prstGeom prst="rect">
            <a:avLst/>
          </a:prstGeom>
          <a:noFill/>
        </p:spPr>
        <p:txBody>
          <a:bodyPr wrap="square" rtlCol="0">
            <a:spAutoFit/>
          </a:bodyPr>
          <a:lstStyle/>
          <a:p>
            <a:r>
              <a:rPr lang="en-ZA" sz="2800" b="1" dirty="0"/>
              <a:t>“TAV”</a:t>
            </a:r>
          </a:p>
          <a:p>
            <a:endParaRPr lang="en-ZA" sz="2800" b="1" dirty="0"/>
          </a:p>
          <a:p>
            <a:r>
              <a:rPr lang="en-ZA" sz="2800" b="1" dirty="0"/>
              <a:t>IT’S PICTOGRAPH THE CROSS</a:t>
            </a:r>
            <a:endParaRPr lang="en-US" sz="2800" b="1" dirty="0"/>
          </a:p>
          <a:p>
            <a:endParaRPr lang="en-US" sz="2800" b="1" dirty="0"/>
          </a:p>
        </p:txBody>
      </p:sp>
      <p:grpSp>
        <p:nvGrpSpPr>
          <p:cNvPr id="3" name="Group 2"/>
          <p:cNvGrpSpPr/>
          <p:nvPr/>
        </p:nvGrpSpPr>
        <p:grpSpPr>
          <a:xfrm>
            <a:off x="3630246" y="2479244"/>
            <a:ext cx="797831" cy="2030936"/>
            <a:chOff x="3630246" y="2479244"/>
            <a:chExt cx="797831" cy="2030936"/>
          </a:xfrm>
        </p:grpSpPr>
        <p:pic>
          <p:nvPicPr>
            <p:cNvPr id="20" name="Picture 19"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0246" y="2479244"/>
              <a:ext cx="790529" cy="790529"/>
            </a:xfrm>
            <a:prstGeom prst="rect">
              <a:avLst/>
            </a:prstGeom>
            <a:noFill/>
            <a:ln>
              <a:noFill/>
            </a:ln>
          </p:spPr>
        </p:pic>
        <p:pic>
          <p:nvPicPr>
            <p:cNvPr id="21" name="Picture 20" descr="Image result for IMAGES OF THE HEBREW LETTER TAV PICTOGRAPH"/>
            <p:cNvPicPr/>
            <p:nvPr/>
          </p:nvPicPr>
          <p:blipFill>
            <a:blip r:embed="rId7">
              <a:extLst>
                <a:ext uri="{28A0092B-C50C-407E-A947-70E740481C1C}">
                  <a14:useLocalDpi xmlns:a14="http://schemas.microsoft.com/office/drawing/2010/main" val="0"/>
                </a:ext>
              </a:extLst>
            </a:blip>
            <a:srcRect/>
            <a:stretch>
              <a:fillRect/>
            </a:stretch>
          </p:blipFill>
          <p:spPr bwMode="auto">
            <a:xfrm>
              <a:off x="3666596" y="3242429"/>
              <a:ext cx="761481" cy="1267751"/>
            </a:xfrm>
            <a:prstGeom prst="rect">
              <a:avLst/>
            </a:prstGeom>
            <a:noFill/>
            <a:ln>
              <a:noFill/>
            </a:ln>
          </p:spPr>
        </p:pic>
      </p:grpSp>
      <p:sp>
        <p:nvSpPr>
          <p:cNvPr id="22" name="TextBox 21"/>
          <p:cNvSpPr txBox="1"/>
          <p:nvPr/>
        </p:nvSpPr>
        <p:spPr>
          <a:xfrm>
            <a:off x="784484" y="4828517"/>
            <a:ext cx="8115945" cy="1246495"/>
          </a:xfrm>
          <a:prstGeom prst="rect">
            <a:avLst/>
          </a:prstGeom>
          <a:noFill/>
        </p:spPr>
        <p:txBody>
          <a:bodyPr wrap="square" rtlCol="0">
            <a:spAutoFit/>
          </a:bodyPr>
          <a:lstStyle/>
          <a:p>
            <a:r>
              <a:rPr lang="en-ZA" sz="2500" b="1" dirty="0"/>
              <a:t> - HOLY SPIRIT IN US!</a:t>
            </a:r>
            <a:endParaRPr lang="en-US" sz="2500" b="1" dirty="0"/>
          </a:p>
          <a:p>
            <a:r>
              <a:rPr lang="en-ZA" sz="2500" b="1" dirty="0"/>
              <a:t>- GUARANTEE OF OUR RESTORATION</a:t>
            </a:r>
            <a:endParaRPr lang="en-US" sz="2500" b="1" dirty="0"/>
          </a:p>
          <a:p>
            <a:r>
              <a:rPr lang="en-ZA" sz="2500" b="1" dirty="0"/>
              <a:t>- HE WILL RESTORE WHAT HE DID NOT TAKE AWAY</a:t>
            </a:r>
            <a:endParaRPr lang="en-US" sz="2500" b="1" dirty="0"/>
          </a:p>
        </p:txBody>
      </p:sp>
    </p:spTree>
    <p:extLst>
      <p:ext uri="{BB962C8B-B14F-4D97-AF65-F5344CB8AC3E}">
        <p14:creationId xmlns:p14="http://schemas.microsoft.com/office/powerpoint/2010/main" val="4162870250"/>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
        <p:nvSpPr>
          <p:cNvPr id="19" name="TextBox 18"/>
          <p:cNvSpPr txBox="1"/>
          <p:nvPr/>
        </p:nvSpPr>
        <p:spPr>
          <a:xfrm>
            <a:off x="2520977" y="3598411"/>
            <a:ext cx="6474804" cy="861774"/>
          </a:xfrm>
          <a:prstGeom prst="rect">
            <a:avLst/>
          </a:prstGeom>
          <a:noFill/>
        </p:spPr>
        <p:txBody>
          <a:bodyPr wrap="square" rtlCol="0">
            <a:spAutoFit/>
          </a:bodyPr>
          <a:lstStyle/>
          <a:p>
            <a:r>
              <a:rPr lang="en-ZA" sz="2500" b="1" dirty="0"/>
              <a:t>PICTOGRAPH: AN OX </a:t>
            </a:r>
            <a:endParaRPr lang="en-US" sz="2500" b="1" dirty="0"/>
          </a:p>
          <a:p>
            <a:r>
              <a:rPr lang="en-ZA" sz="2500" b="1" dirty="0"/>
              <a:t>REPRESENTS STRENGTH AND LEADERSHIP</a:t>
            </a:r>
            <a:endParaRPr lang="en-US" sz="2500" b="1" dirty="0"/>
          </a:p>
        </p:txBody>
      </p:sp>
      <p:sp>
        <p:nvSpPr>
          <p:cNvPr id="22" name="TextBox 21"/>
          <p:cNvSpPr txBox="1"/>
          <p:nvPr/>
        </p:nvSpPr>
        <p:spPr>
          <a:xfrm>
            <a:off x="830124" y="4934755"/>
            <a:ext cx="8024665" cy="892552"/>
          </a:xfrm>
          <a:prstGeom prst="rect">
            <a:avLst/>
          </a:prstGeom>
          <a:noFill/>
        </p:spPr>
        <p:txBody>
          <a:bodyPr wrap="square" rtlCol="0">
            <a:spAutoFit/>
          </a:bodyPr>
          <a:lstStyle/>
          <a:p>
            <a:r>
              <a:rPr lang="en-ZA" sz="2600" b="1" dirty="0"/>
              <a:t>SPEAKS OF 2 REALMS COMING TOGETHER.</a:t>
            </a:r>
          </a:p>
          <a:p>
            <a:r>
              <a:rPr lang="en-ZA" sz="2600" b="1" dirty="0"/>
              <a:t>HEAVEN AND EARTH - AS IT IS IN HEAVEN </a:t>
            </a:r>
            <a:endParaRPr lang="en-US" sz="2600" b="1" dirty="0"/>
          </a:p>
        </p:txBody>
      </p:sp>
      <p:grpSp>
        <p:nvGrpSpPr>
          <p:cNvPr id="2" name="Group 1"/>
          <p:cNvGrpSpPr/>
          <p:nvPr/>
        </p:nvGrpSpPr>
        <p:grpSpPr>
          <a:xfrm>
            <a:off x="1346905" y="2421442"/>
            <a:ext cx="3004185" cy="2163694"/>
            <a:chOff x="683755" y="2448400"/>
            <a:chExt cx="3004185" cy="2163694"/>
          </a:xfrm>
        </p:grpSpPr>
        <p:pic>
          <p:nvPicPr>
            <p:cNvPr id="17" name="Picture 16" descr="Image result for IMAGES OF THE HEBREW LETTER ALEPH"/>
            <p:cNvPicPr/>
            <p:nvPr/>
          </p:nvPicPr>
          <p:blipFill>
            <a:blip r:embed="rId7">
              <a:extLst>
                <a:ext uri="{28A0092B-C50C-407E-A947-70E740481C1C}">
                  <a14:useLocalDpi xmlns:a14="http://schemas.microsoft.com/office/drawing/2010/main" val="0"/>
                </a:ext>
              </a:extLst>
            </a:blip>
            <a:srcRect/>
            <a:stretch>
              <a:fillRect/>
            </a:stretch>
          </p:blipFill>
          <p:spPr bwMode="auto">
            <a:xfrm>
              <a:off x="683755" y="2448400"/>
              <a:ext cx="3004185" cy="1236980"/>
            </a:xfrm>
            <a:prstGeom prst="rect">
              <a:avLst/>
            </a:prstGeom>
            <a:noFill/>
            <a:ln>
              <a:noFill/>
            </a:ln>
          </p:spPr>
        </p:pic>
        <p:pic>
          <p:nvPicPr>
            <p:cNvPr id="18" name="Picture 17" descr="Image result for IMAGES OF THE HEBREW LETTER TAV PICTOGRAPH"/>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3755" y="3509848"/>
              <a:ext cx="1159063" cy="1102246"/>
            </a:xfrm>
            <a:prstGeom prst="rect">
              <a:avLst/>
            </a:prstGeom>
            <a:noFill/>
            <a:ln>
              <a:noFill/>
            </a:ln>
          </p:spPr>
        </p:pic>
      </p:grpSp>
    </p:spTree>
    <p:extLst>
      <p:ext uri="{BB962C8B-B14F-4D97-AF65-F5344CB8AC3E}">
        <p14:creationId xmlns:p14="http://schemas.microsoft.com/office/powerpoint/2010/main" val="1138432611"/>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
        <p:nvSpPr>
          <p:cNvPr id="19" name="TextBox 18"/>
          <p:cNvSpPr txBox="1"/>
          <p:nvPr/>
        </p:nvSpPr>
        <p:spPr>
          <a:xfrm>
            <a:off x="2520977" y="3598411"/>
            <a:ext cx="6474804" cy="861774"/>
          </a:xfrm>
          <a:prstGeom prst="rect">
            <a:avLst/>
          </a:prstGeom>
          <a:noFill/>
        </p:spPr>
        <p:txBody>
          <a:bodyPr wrap="square" rtlCol="0">
            <a:spAutoFit/>
          </a:bodyPr>
          <a:lstStyle/>
          <a:p>
            <a:r>
              <a:rPr lang="en-ZA" sz="2500" b="1" dirty="0"/>
              <a:t>PICTOGRAPH: AN OX </a:t>
            </a:r>
            <a:endParaRPr lang="en-US" sz="2500" b="1" dirty="0"/>
          </a:p>
          <a:p>
            <a:r>
              <a:rPr lang="en-ZA" sz="2500" b="1" dirty="0"/>
              <a:t>REPRESENTS STRENGTH AND LEADERSHIP</a:t>
            </a:r>
            <a:endParaRPr lang="en-US" sz="2500" b="1" dirty="0"/>
          </a:p>
        </p:txBody>
      </p:sp>
      <p:sp>
        <p:nvSpPr>
          <p:cNvPr id="22" name="TextBox 21"/>
          <p:cNvSpPr txBox="1"/>
          <p:nvPr/>
        </p:nvSpPr>
        <p:spPr>
          <a:xfrm>
            <a:off x="830124" y="4837538"/>
            <a:ext cx="8024665" cy="1631216"/>
          </a:xfrm>
          <a:prstGeom prst="rect">
            <a:avLst/>
          </a:prstGeom>
          <a:noFill/>
        </p:spPr>
        <p:txBody>
          <a:bodyPr wrap="square" rtlCol="0">
            <a:spAutoFit/>
          </a:bodyPr>
          <a:lstStyle/>
          <a:p>
            <a:r>
              <a:rPr lang="en-ZA" sz="2500" b="1" i="1" u="sng" dirty="0"/>
              <a:t>PHIL. 2:6-11 </a:t>
            </a:r>
            <a:r>
              <a:rPr lang="en-US" sz="2500" b="1" dirty="0"/>
              <a:t>- </a:t>
            </a:r>
            <a:r>
              <a:rPr lang="en-ZA" sz="2500" b="1" dirty="0"/>
              <a:t>Made in the likeness of men. </a:t>
            </a:r>
            <a:endParaRPr lang="en-US" sz="2500" b="1" dirty="0"/>
          </a:p>
          <a:p>
            <a:r>
              <a:rPr lang="en-ZA" sz="2500" b="1" dirty="0"/>
              <a:t>JESUS IS OUR ALEPH !</a:t>
            </a:r>
            <a:endParaRPr lang="en-US" sz="2500" b="1" dirty="0"/>
          </a:p>
          <a:p>
            <a:r>
              <a:rPr lang="en-ZA" sz="2500" b="1" dirty="0"/>
              <a:t>HE IS OUR RESTORER !</a:t>
            </a:r>
            <a:endParaRPr lang="en-US" sz="2500" b="1" dirty="0"/>
          </a:p>
          <a:p>
            <a:r>
              <a:rPr lang="en-ZA" sz="2500" b="1" dirty="0"/>
              <a:t>HE WHO BEGUN A WORK WILL COMPLETE IT! </a:t>
            </a:r>
            <a:endParaRPr lang="en-US" sz="2500" b="1" dirty="0"/>
          </a:p>
        </p:txBody>
      </p:sp>
      <p:grpSp>
        <p:nvGrpSpPr>
          <p:cNvPr id="2" name="Group 1"/>
          <p:cNvGrpSpPr/>
          <p:nvPr/>
        </p:nvGrpSpPr>
        <p:grpSpPr>
          <a:xfrm>
            <a:off x="1346905" y="2421442"/>
            <a:ext cx="3004185" cy="2163694"/>
            <a:chOff x="683755" y="2448400"/>
            <a:chExt cx="3004185" cy="2163694"/>
          </a:xfrm>
        </p:grpSpPr>
        <p:pic>
          <p:nvPicPr>
            <p:cNvPr id="17" name="Picture 16" descr="Image result for IMAGES OF THE HEBREW LETTER ALEPH"/>
            <p:cNvPicPr/>
            <p:nvPr/>
          </p:nvPicPr>
          <p:blipFill>
            <a:blip r:embed="rId7">
              <a:extLst>
                <a:ext uri="{28A0092B-C50C-407E-A947-70E740481C1C}">
                  <a14:useLocalDpi xmlns:a14="http://schemas.microsoft.com/office/drawing/2010/main" val="0"/>
                </a:ext>
              </a:extLst>
            </a:blip>
            <a:srcRect/>
            <a:stretch>
              <a:fillRect/>
            </a:stretch>
          </p:blipFill>
          <p:spPr bwMode="auto">
            <a:xfrm>
              <a:off x="683755" y="2448400"/>
              <a:ext cx="3004185" cy="1236980"/>
            </a:xfrm>
            <a:prstGeom prst="rect">
              <a:avLst/>
            </a:prstGeom>
            <a:noFill/>
            <a:ln>
              <a:noFill/>
            </a:ln>
          </p:spPr>
        </p:pic>
        <p:pic>
          <p:nvPicPr>
            <p:cNvPr id="18" name="Picture 17" descr="Image result for IMAGES OF THE HEBREW LETTER TAV PICTOGRAPH"/>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3755" y="3509848"/>
              <a:ext cx="1159063" cy="1102246"/>
            </a:xfrm>
            <a:prstGeom prst="rect">
              <a:avLst/>
            </a:prstGeom>
            <a:noFill/>
            <a:ln>
              <a:noFill/>
            </a:ln>
          </p:spPr>
        </p:pic>
      </p:grpSp>
    </p:spTree>
    <p:extLst>
      <p:ext uri="{BB962C8B-B14F-4D97-AF65-F5344CB8AC3E}">
        <p14:creationId xmlns:p14="http://schemas.microsoft.com/office/powerpoint/2010/main" val="2040809641"/>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30014" y="3193011"/>
            <a:ext cx="8488344" cy="3170099"/>
          </a:xfrm>
          <a:prstGeom prst="rect">
            <a:avLst/>
          </a:prstGeom>
          <a:noFill/>
        </p:spPr>
        <p:txBody>
          <a:bodyPr wrap="square" rtlCol="0">
            <a:spAutoFit/>
          </a:bodyPr>
          <a:lstStyle/>
          <a:p>
            <a:r>
              <a:rPr lang="en-ZA" sz="2500" b="1" u="sng" dirty="0">
                <a:solidFill>
                  <a:srgbClr val="C00000"/>
                </a:solidFill>
              </a:rPr>
              <a:t>HEY</a:t>
            </a:r>
            <a:r>
              <a:rPr lang="en-ZA" sz="2500" b="1" dirty="0"/>
              <a:t> :  GOD’S RESTORED PROMISES OF ABUNDANT LIFE AND HIS COVENANT MADE WITH US.</a:t>
            </a:r>
            <a:endParaRPr lang="en-US" sz="2500" b="1" dirty="0"/>
          </a:p>
          <a:p>
            <a:r>
              <a:rPr lang="en-ZA" sz="2500" b="1" u="sng" dirty="0">
                <a:solidFill>
                  <a:srgbClr val="C00000"/>
                </a:solidFill>
              </a:rPr>
              <a:t>KAF</a:t>
            </a:r>
            <a:r>
              <a:rPr lang="en-ZA" sz="2500" b="1" dirty="0"/>
              <a:t> :  OUR LATENT POTENTIAL POWER TO RULE AND TO REIGN AS KINGS AND PRIESTS RESTORED TO US.</a:t>
            </a:r>
            <a:endParaRPr lang="en-US" sz="2500" b="1" dirty="0"/>
          </a:p>
          <a:p>
            <a:r>
              <a:rPr lang="en-ZA" sz="2500" b="1" u="sng" dirty="0">
                <a:solidFill>
                  <a:srgbClr val="C00000"/>
                </a:solidFill>
              </a:rPr>
              <a:t>TAV</a:t>
            </a:r>
            <a:r>
              <a:rPr lang="en-ZA" sz="2500" b="1" dirty="0"/>
              <a:t> :  THE RESTORATION OF MANKIND THROUGH THE CROSS BY PLACING THE STAMP OF APPROVAL ON US </a:t>
            </a:r>
            <a:endParaRPr lang="en-US" sz="2500" b="1" dirty="0"/>
          </a:p>
          <a:p>
            <a:r>
              <a:rPr lang="en-ZA" sz="2500" b="1" u="sng" dirty="0">
                <a:solidFill>
                  <a:srgbClr val="C00000"/>
                </a:solidFill>
              </a:rPr>
              <a:t>ALEPH</a:t>
            </a:r>
            <a:r>
              <a:rPr lang="en-ZA" sz="2500" b="1" dirty="0"/>
              <a:t> : OUR RESTORATION OF OUR STREGNTH AND LEADERSHIP</a:t>
            </a:r>
            <a:endParaRPr lang="en-US" sz="2500" b="1" dirty="0"/>
          </a:p>
        </p:txBody>
      </p:sp>
      <p:grpSp>
        <p:nvGrpSpPr>
          <p:cNvPr id="3" name="Group 2"/>
          <p:cNvGrpSpPr/>
          <p:nvPr/>
        </p:nvGrpSpPr>
        <p:grpSpPr>
          <a:xfrm>
            <a:off x="2378363" y="1332566"/>
            <a:ext cx="3894705" cy="1553857"/>
            <a:chOff x="1488664" y="1819383"/>
            <a:chExt cx="2774173" cy="1106802"/>
          </a:xfrm>
        </p:grpSpPr>
        <p:pic>
          <p:nvPicPr>
            <p:cNvPr id="20" name="Picture 19" descr="Image result for IMAGES OF THE LETTER HEY IN HEBREW"/>
            <p:cNvPicPr/>
            <p:nvPr/>
          </p:nvPicPr>
          <p:blipFill>
            <a:blip r:embed="rId3">
              <a:extLst>
                <a:ext uri="{28A0092B-C50C-407E-A947-70E740481C1C}">
                  <a14:useLocalDpi xmlns:a14="http://schemas.microsoft.com/office/drawing/2010/main" val="0"/>
                </a:ext>
              </a:extLst>
            </a:blip>
            <a:srcRect/>
            <a:stretch>
              <a:fillRect/>
            </a:stretch>
          </p:blipFill>
          <p:spPr bwMode="auto">
            <a:xfrm>
              <a:off x="1488664" y="2032987"/>
              <a:ext cx="590550" cy="798830"/>
            </a:xfrm>
            <a:prstGeom prst="rect">
              <a:avLst/>
            </a:prstGeom>
            <a:noFill/>
            <a:ln>
              <a:noFill/>
            </a:ln>
          </p:spPr>
        </p:pic>
        <p:pic>
          <p:nvPicPr>
            <p:cNvPr id="21" name="Picture 20" descr="Image result for IMAGES OF THE PICTOGRAPH OF THE HEBREW LETTER KA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6684" y="1973050"/>
              <a:ext cx="891048" cy="891048"/>
            </a:xfrm>
            <a:prstGeom prst="rect">
              <a:avLst/>
            </a:prstGeom>
            <a:noFill/>
            <a:ln>
              <a:noFill/>
            </a:ln>
          </p:spPr>
        </p:pic>
        <p:pic>
          <p:nvPicPr>
            <p:cNvPr id="23" name="Picture 22" descr="Image result for IMAGES OF THE HEBREW LETTER TAV PICTOGRAPH"/>
            <p:cNvPicPr/>
            <p:nvPr/>
          </p:nvPicPr>
          <p:blipFill>
            <a:blip r:embed="rId5">
              <a:extLst>
                <a:ext uri="{28A0092B-C50C-407E-A947-70E740481C1C}">
                  <a14:useLocalDpi xmlns:a14="http://schemas.microsoft.com/office/drawing/2010/main" val="0"/>
                </a:ext>
              </a:extLst>
            </a:blip>
            <a:srcRect/>
            <a:stretch>
              <a:fillRect/>
            </a:stretch>
          </p:blipFill>
          <p:spPr bwMode="auto">
            <a:xfrm>
              <a:off x="2792177" y="1819383"/>
              <a:ext cx="663575" cy="1104753"/>
            </a:xfrm>
            <a:prstGeom prst="rect">
              <a:avLst/>
            </a:prstGeom>
            <a:noFill/>
            <a:ln>
              <a:noFill/>
            </a:ln>
          </p:spPr>
        </p:pic>
        <p:pic>
          <p:nvPicPr>
            <p:cNvPr id="24" name="Picture 23" descr="Image result for IMAGES OF THE HEBREW LETTER ALEPH PICTOGRAPH"/>
            <p:cNvPicPr/>
            <p:nvPr/>
          </p:nvPicPr>
          <p:blipFill>
            <a:blip r:embed="rId6">
              <a:extLst>
                <a:ext uri="{28A0092B-C50C-407E-A947-70E740481C1C}">
                  <a14:useLocalDpi xmlns:a14="http://schemas.microsoft.com/office/drawing/2010/main" val="0"/>
                </a:ext>
              </a:extLst>
            </a:blip>
            <a:srcRect/>
            <a:stretch>
              <a:fillRect/>
            </a:stretch>
          </p:blipFill>
          <p:spPr bwMode="auto">
            <a:xfrm>
              <a:off x="3455752" y="1973050"/>
              <a:ext cx="807085" cy="953135"/>
            </a:xfrm>
            <a:prstGeom prst="rect">
              <a:avLst/>
            </a:prstGeom>
            <a:noFill/>
            <a:ln>
              <a:noFill/>
            </a:ln>
          </p:spPr>
        </p:pic>
      </p:grpSp>
    </p:spTree>
    <p:extLst>
      <p:ext uri="{BB962C8B-B14F-4D97-AF65-F5344CB8AC3E}">
        <p14:creationId xmlns:p14="http://schemas.microsoft.com/office/powerpoint/2010/main" val="61078674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randombar(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randombar(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randombar(horizontal)">
                                      <p:cBhvr>
                                        <p:cTn id="17" dur="500"/>
                                        <p:tgtEl>
                                          <p:spTgt spid="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2">
                                            <p:txEl>
                                              <p:pRg st="3" end="3"/>
                                            </p:txEl>
                                          </p:spTgt>
                                        </p:tgtEl>
                                        <p:attrNameLst>
                                          <p:attrName>style.visibility</p:attrName>
                                        </p:attrNameLst>
                                      </p:cBhvr>
                                      <p:to>
                                        <p:strVal val="visible"/>
                                      </p:to>
                                    </p:set>
                                    <p:animEffect transition="in" filter="randombar(horizontal)">
                                      <p:cBhvr>
                                        <p:cTn id="22"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4893647"/>
          </a:xfrm>
          <a:prstGeom prst="rect">
            <a:avLst/>
          </a:prstGeom>
          <a:noFill/>
        </p:spPr>
        <p:txBody>
          <a:bodyPr wrap="square" rtlCol="0">
            <a:spAutoFit/>
          </a:bodyPr>
          <a:lstStyle/>
          <a:p>
            <a:r>
              <a:rPr lang="en-ZA" sz="2600" b="1" dirty="0"/>
              <a:t>In a season of change there will be some people who will leave us.  Some will be fair-weather friends and perhaps no great loss.  Others may be leaders and ministries – key people in the work in spiritual, financial and relational terms.  We may lose friends and people who we have come to depend on.  All our resources will come under attack.</a:t>
            </a:r>
            <a:endParaRPr lang="en-US" sz="2600" b="1" dirty="0"/>
          </a:p>
          <a:p>
            <a:r>
              <a:rPr lang="en-ZA" sz="2600" b="1" dirty="0"/>
              <a:t>Whatever the prophetic promises about resources and anointing that God will release to us, we will suffer a contraction before we experience expansion. It is a grievous experience when we know that people who should have known better, leave us and go elsewhere – </a:t>
            </a:r>
            <a:endParaRPr lang="en-US" sz="2600" b="1" dirty="0"/>
          </a:p>
        </p:txBody>
      </p:sp>
    </p:spTree>
    <p:extLst>
      <p:ext uri="{BB962C8B-B14F-4D97-AF65-F5344CB8AC3E}">
        <p14:creationId xmlns:p14="http://schemas.microsoft.com/office/powerpoint/2010/main" val="4140796064"/>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4893647"/>
          </a:xfrm>
          <a:prstGeom prst="rect">
            <a:avLst/>
          </a:prstGeom>
          <a:noFill/>
        </p:spPr>
        <p:txBody>
          <a:bodyPr wrap="square" rtlCol="0">
            <a:spAutoFit/>
          </a:bodyPr>
          <a:lstStyle/>
          <a:p>
            <a:r>
              <a:rPr lang="en-ZA" sz="2600" b="1" dirty="0"/>
              <a:t>– people who have a level of maturity and wisdom but cannot see the point of what is happening.  Some leave because of personal ambition.  Others leave for a quieter life and greener pastures.  People who we thought were anchor point are now no longer there, and we feel adrift in a sea of turmoil.</a:t>
            </a:r>
            <a:endParaRPr lang="en-US" sz="2600" b="1" dirty="0"/>
          </a:p>
          <a:p>
            <a:r>
              <a:rPr lang="en-ZA" sz="2600" b="1" dirty="0"/>
              <a:t>Surprising things happen in transition.  Anchor people leave, and those who were drifting suddenly put down roots and are a stabilising influence.  Adversity changes people for the better as well as the worst.  The devil steals people away from the work, but not everyone who leaves is deceived.  Some leave legitimately in God.…. </a:t>
            </a:r>
            <a:endParaRPr lang="en-US" sz="2600" b="1" dirty="0"/>
          </a:p>
        </p:txBody>
      </p:sp>
    </p:spTree>
    <p:extLst>
      <p:ext uri="{BB962C8B-B14F-4D97-AF65-F5344CB8AC3E}">
        <p14:creationId xmlns:p14="http://schemas.microsoft.com/office/powerpoint/2010/main" val="2114293438"/>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4247317"/>
          </a:xfrm>
          <a:prstGeom prst="rect">
            <a:avLst/>
          </a:prstGeom>
          <a:noFill/>
        </p:spPr>
        <p:txBody>
          <a:bodyPr wrap="square" rtlCol="0">
            <a:spAutoFit/>
          </a:bodyPr>
          <a:lstStyle/>
          <a:p>
            <a:r>
              <a:rPr lang="en-ZA" sz="2700" b="1" dirty="0"/>
              <a:t>….. Many, though, are taken from us, and we cannot endorse their departure.</a:t>
            </a:r>
            <a:endParaRPr lang="en-US" sz="2700" b="1" dirty="0"/>
          </a:p>
          <a:p>
            <a:r>
              <a:rPr lang="en-ZA" sz="2700" b="1" dirty="0"/>
              <a:t>In manifestation, the Lord makes the enemy pay for his handiwork.  In </a:t>
            </a:r>
            <a:r>
              <a:rPr lang="en-ZA" sz="2700" b="1" dirty="0">
                <a:solidFill>
                  <a:srgbClr val="C00000"/>
                </a:solidFill>
              </a:rPr>
              <a:t>Exodus 22:1 </a:t>
            </a:r>
            <a:r>
              <a:rPr lang="en-ZA" sz="2700" b="1" dirty="0"/>
              <a:t>we read, </a:t>
            </a:r>
            <a:r>
              <a:rPr lang="en-ZA" sz="2700" b="1" i="1" dirty="0"/>
              <a:t>“</a:t>
            </a:r>
            <a:r>
              <a:rPr lang="en-ZA" sz="2700" b="1" i="1" dirty="0">
                <a:solidFill>
                  <a:srgbClr val="C00000"/>
                </a:solidFill>
              </a:rPr>
              <a:t>If a man steals an ox or a sheep, and slaughters it or sells it, he shall restore five oxen for an ox and four sheep for a sheep</a:t>
            </a:r>
            <a:r>
              <a:rPr lang="en-ZA" sz="2700" b="1" i="1" dirty="0"/>
              <a:t>.”</a:t>
            </a:r>
            <a:endParaRPr lang="en-US" sz="2700" b="1" dirty="0"/>
          </a:p>
          <a:p>
            <a:r>
              <a:rPr lang="en-ZA" sz="2700" b="1" dirty="0"/>
              <a:t>An ox is a working animal and therefore represents a leader or a key gift in the church.  A sheep represents a church member.  I believe we have permission at this time to ask for retribution and repayment…. </a:t>
            </a:r>
            <a:endParaRPr lang="en-US" sz="2700" b="1" dirty="0"/>
          </a:p>
        </p:txBody>
      </p:sp>
    </p:spTree>
    <p:extLst>
      <p:ext uri="{BB962C8B-B14F-4D97-AF65-F5344CB8AC3E}">
        <p14:creationId xmlns:p14="http://schemas.microsoft.com/office/powerpoint/2010/main" val="266911379"/>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4662815"/>
          </a:xfrm>
          <a:prstGeom prst="rect">
            <a:avLst/>
          </a:prstGeom>
          <a:noFill/>
        </p:spPr>
        <p:txBody>
          <a:bodyPr wrap="square" rtlCol="0">
            <a:spAutoFit/>
          </a:bodyPr>
          <a:lstStyle/>
          <a:p>
            <a:r>
              <a:rPr lang="en-ZA" sz="2700" b="1" dirty="0"/>
              <a:t>….. Look back over the period of transition to people who have been lost to us.  Possibly, we had to release an “enforced” church plant because a bunch of people were set on leaving and that was the most positive way to do it.</a:t>
            </a:r>
            <a:endParaRPr lang="en-US" sz="2700" b="1" dirty="0"/>
          </a:p>
          <a:p>
            <a:r>
              <a:rPr lang="en-ZA" sz="2700" b="1" dirty="0"/>
              <a:t>Count up all the key workers and church people who were lost.  Name the types of ministries that were stripped away from the church.  For every gifted person and leader, we want five calibre replacements.  For every church member lost, we want four new people.…. </a:t>
            </a:r>
            <a:endParaRPr lang="en-US" sz="2700" b="1" dirty="0"/>
          </a:p>
        </p:txBody>
      </p:sp>
    </p:spTree>
    <p:extLst>
      <p:ext uri="{BB962C8B-B14F-4D97-AF65-F5344CB8AC3E}">
        <p14:creationId xmlns:p14="http://schemas.microsoft.com/office/powerpoint/2010/main" val="457234588"/>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5493812"/>
          </a:xfrm>
          <a:prstGeom prst="rect">
            <a:avLst/>
          </a:prstGeom>
          <a:noFill/>
        </p:spPr>
        <p:txBody>
          <a:bodyPr wrap="square" rtlCol="0">
            <a:spAutoFit/>
          </a:bodyPr>
          <a:lstStyle/>
          <a:p>
            <a:r>
              <a:rPr lang="en-ZA" sz="2600" b="1" dirty="0"/>
              <a:t>….. This is important!  To really pay the enemy back, we must ask the Lord for replacement at the new level we are occupying.  We do not want replacement people at the old pre-transition level.  We want people who can be a resource now at this new level.  We are asking for an increase of people with the capacity to inherit and minister in the new land of occupation.  We need to make the enemy regret all that he has done against us!</a:t>
            </a:r>
            <a:endParaRPr lang="en-US" sz="2600" b="1" dirty="0"/>
          </a:p>
          <a:p>
            <a:r>
              <a:rPr lang="en-ZA" sz="2600" b="1" dirty="0"/>
              <a:t>We must come together before the Lord in the manner of the widow in Luke 18:1-8, who constantly came to the judge for justice.  After being refused many times, the widow finally received justice from him because of her persistence. .…. </a:t>
            </a:r>
            <a:endParaRPr lang="en-US" sz="2600" b="1" dirty="0"/>
          </a:p>
        </p:txBody>
      </p:sp>
    </p:spTree>
    <p:extLst>
      <p:ext uri="{BB962C8B-B14F-4D97-AF65-F5344CB8AC3E}">
        <p14:creationId xmlns:p14="http://schemas.microsoft.com/office/powerpoint/2010/main" val="310313996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656823" y="1674254"/>
            <a:ext cx="7984901" cy="1815882"/>
          </a:xfrm>
          <a:prstGeom prst="rect">
            <a:avLst/>
          </a:prstGeom>
          <a:noFill/>
        </p:spPr>
        <p:txBody>
          <a:bodyPr wrap="square" rtlCol="0">
            <a:spAutoFit/>
          </a:bodyPr>
          <a:lstStyle/>
          <a:p>
            <a:r>
              <a:rPr lang="en-ZA" sz="2800" b="1" u="sng" dirty="0"/>
              <a:t>EXODUS 22…</a:t>
            </a:r>
            <a:endParaRPr lang="en-US" sz="2800" u="sng" dirty="0"/>
          </a:p>
          <a:p>
            <a:r>
              <a:rPr lang="en-ZA" sz="2800" b="1" dirty="0"/>
              <a:t>If someone steals an ox or sheep and then kills or sells it, the thief must pay back five oxen for each ox stolen, and four sheep for each sheep stolen.</a:t>
            </a:r>
            <a:endParaRPr lang="en-US" sz="2800" dirty="0"/>
          </a:p>
        </p:txBody>
      </p:sp>
      <p:sp>
        <p:nvSpPr>
          <p:cNvPr id="8" name="TextBox 7"/>
          <p:cNvSpPr txBox="1"/>
          <p:nvPr/>
        </p:nvSpPr>
        <p:spPr>
          <a:xfrm>
            <a:off x="656822" y="4058990"/>
            <a:ext cx="7984901" cy="1708160"/>
          </a:xfrm>
          <a:prstGeom prst="rect">
            <a:avLst/>
          </a:prstGeom>
          <a:noFill/>
        </p:spPr>
        <p:txBody>
          <a:bodyPr wrap="square" rtlCol="0">
            <a:spAutoFit/>
          </a:bodyPr>
          <a:lstStyle/>
          <a:p>
            <a:pPr algn="ctr"/>
            <a:r>
              <a:rPr lang="en-ZA" sz="3500" b="1" i="1" dirty="0">
                <a:solidFill>
                  <a:srgbClr val="C00000"/>
                </a:solidFill>
              </a:rPr>
              <a:t>WHEN GOD RESTORES IT IS BETTER AND GREATER IN QUALTITY AND QUANTITY THAN BEFORE! </a:t>
            </a:r>
            <a:endParaRPr lang="en-US" sz="3500" b="1" i="1" dirty="0">
              <a:solidFill>
                <a:srgbClr val="C00000"/>
              </a:solidFill>
            </a:endParaRPr>
          </a:p>
        </p:txBody>
      </p:sp>
    </p:spTree>
    <p:extLst>
      <p:ext uri="{BB962C8B-B14F-4D97-AF65-F5344CB8AC3E}">
        <p14:creationId xmlns:p14="http://schemas.microsoft.com/office/powerpoint/2010/main" val="3152811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5078313"/>
          </a:xfrm>
          <a:prstGeom prst="rect">
            <a:avLst/>
          </a:prstGeom>
          <a:noFill/>
        </p:spPr>
        <p:txBody>
          <a:bodyPr wrap="square" rtlCol="0">
            <a:spAutoFit/>
          </a:bodyPr>
          <a:lstStyle/>
          <a:p>
            <a:r>
              <a:rPr lang="en-ZA" sz="2700" b="1" dirty="0"/>
              <a:t>…..Not that her cry was, </a:t>
            </a:r>
            <a:r>
              <a:rPr lang="en-ZA" sz="2700" b="1" dirty="0">
                <a:solidFill>
                  <a:srgbClr val="C00000"/>
                </a:solidFill>
              </a:rPr>
              <a:t>“</a:t>
            </a:r>
            <a:r>
              <a:rPr lang="en-ZA" sz="2700" b="1" i="1" dirty="0">
                <a:solidFill>
                  <a:srgbClr val="C00000"/>
                </a:solidFill>
              </a:rPr>
              <a:t>Avenge me of mine adversary</a:t>
            </a:r>
            <a:r>
              <a:rPr lang="en-ZA" sz="2700" b="1" dirty="0">
                <a:solidFill>
                  <a:srgbClr val="C00000"/>
                </a:solidFill>
              </a:rPr>
              <a:t>” (KJV)</a:t>
            </a:r>
            <a:endParaRPr lang="en-US" sz="2700" b="1" dirty="0">
              <a:solidFill>
                <a:srgbClr val="C00000"/>
              </a:solidFill>
            </a:endParaRPr>
          </a:p>
          <a:p>
            <a:r>
              <a:rPr lang="en-ZA" sz="2700" b="1" dirty="0"/>
              <a:t>God is the exact opposite of this unrighteous judge.  He is not unwilling to hear us.  However, we need to come before Him with persistence to request that He judges the enemy on our behalf.  We must ask for a restoration of new people at a new level.  We must ask for retribution according to Exodus 22:1.</a:t>
            </a:r>
            <a:endParaRPr lang="en-US" sz="2700" b="1" dirty="0"/>
          </a:p>
          <a:p>
            <a:r>
              <a:rPr lang="en-ZA" sz="2700" b="1" dirty="0"/>
              <a:t>We want people who fit the new paradigm.  We want resource church people who will fit us now and add immediate weight to current spiritual developments.  Ask and keep on asking..…. </a:t>
            </a:r>
            <a:endParaRPr lang="en-US" sz="2700" b="1" dirty="0"/>
          </a:p>
        </p:txBody>
      </p:sp>
    </p:spTree>
    <p:extLst>
      <p:ext uri="{BB962C8B-B14F-4D97-AF65-F5344CB8AC3E}">
        <p14:creationId xmlns:p14="http://schemas.microsoft.com/office/powerpoint/2010/main" val="66611351"/>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22" name="TextBox 21"/>
          <p:cNvSpPr txBox="1"/>
          <p:nvPr/>
        </p:nvSpPr>
        <p:spPr>
          <a:xfrm>
            <a:off x="482668" y="1518757"/>
            <a:ext cx="8114272" cy="4893647"/>
          </a:xfrm>
          <a:prstGeom prst="rect">
            <a:avLst/>
          </a:prstGeom>
          <a:noFill/>
        </p:spPr>
        <p:txBody>
          <a:bodyPr wrap="square" rtlCol="0">
            <a:spAutoFit/>
          </a:bodyPr>
          <a:lstStyle/>
          <a:p>
            <a:r>
              <a:rPr lang="en-ZA" sz="2800" b="1" dirty="0"/>
              <a:t>….. Some of these people will join us from elsewhere.  Others will suddenly accelerate growth from within.  Do not stop praying until these people are present.  Enjoy this time in particular.  This is our opportunity to proclaim the favour of the Lord and vengeance on the enemy (</a:t>
            </a:r>
            <a:r>
              <a:rPr lang="en-ZA" sz="2800" b="1" dirty="0">
                <a:solidFill>
                  <a:srgbClr val="C00000"/>
                </a:solidFill>
              </a:rPr>
              <a:t>see Isa. 61:2</a:t>
            </a:r>
            <a:r>
              <a:rPr lang="en-ZA" sz="2800" b="1" dirty="0"/>
              <a:t>).  Have fun getting revenge on the devil – make him pay.  Above all, enjoy this new place in the Spirit.  Learn to bask in the warmth of God’s favour and blessing.  </a:t>
            </a:r>
          </a:p>
          <a:p>
            <a:endParaRPr lang="en-ZA" sz="2800" b="1" dirty="0"/>
          </a:p>
          <a:p>
            <a:pPr algn="ctr"/>
            <a:r>
              <a:rPr lang="en-ZA" sz="3200" b="1" i="1" u="sng" dirty="0">
                <a:solidFill>
                  <a:srgbClr val="C00000"/>
                </a:solidFill>
              </a:rPr>
              <a:t>This is a new day!</a:t>
            </a:r>
            <a:endParaRPr lang="en-US" sz="3200" b="1" i="1" u="sng" dirty="0">
              <a:solidFill>
                <a:srgbClr val="C00000"/>
              </a:solidFill>
            </a:endParaRPr>
          </a:p>
        </p:txBody>
      </p:sp>
    </p:spTree>
    <p:extLst>
      <p:ext uri="{BB962C8B-B14F-4D97-AF65-F5344CB8AC3E}">
        <p14:creationId xmlns:p14="http://schemas.microsoft.com/office/powerpoint/2010/main" val="36876734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669702" y="1738648"/>
            <a:ext cx="7984901" cy="3539430"/>
          </a:xfrm>
          <a:prstGeom prst="rect">
            <a:avLst/>
          </a:prstGeom>
          <a:noFill/>
        </p:spPr>
        <p:txBody>
          <a:bodyPr wrap="square" rtlCol="0">
            <a:spAutoFit/>
          </a:bodyPr>
          <a:lstStyle/>
          <a:p>
            <a:r>
              <a:rPr lang="en-ZA" sz="2800" b="1" i="1" u="sng" dirty="0"/>
              <a:t>JER 30:1-24  ZECH 9:12 </a:t>
            </a:r>
            <a:r>
              <a:rPr lang="en-ZA" sz="2800" b="1" dirty="0"/>
              <a:t>- HE RESTORES FORTUNES</a:t>
            </a:r>
          </a:p>
          <a:p>
            <a:endParaRPr lang="en-US" sz="2800" b="1" dirty="0"/>
          </a:p>
          <a:p>
            <a:r>
              <a:rPr lang="en-ZA" sz="2800" b="1" i="1" u="sng" dirty="0"/>
              <a:t>JER 30, 17, 52 </a:t>
            </a:r>
            <a:r>
              <a:rPr lang="en-ZA" sz="2800" b="1" dirty="0"/>
              <a:t>- RESTORES HEALTH</a:t>
            </a:r>
          </a:p>
          <a:p>
            <a:endParaRPr lang="en-US" sz="2800" b="1" i="1" u="sng" dirty="0"/>
          </a:p>
          <a:p>
            <a:r>
              <a:rPr lang="en-ZA" sz="2800" b="1" i="1" u="sng" dirty="0"/>
              <a:t>2 CHRON 25:13 </a:t>
            </a:r>
            <a:r>
              <a:rPr lang="en-ZA" sz="2800" b="1" dirty="0"/>
              <a:t>- RESTORES BROKENESS  ESP THRU LOSS DEATH ETC.</a:t>
            </a:r>
          </a:p>
          <a:p>
            <a:endParaRPr lang="en-US" sz="2800" b="1" dirty="0"/>
          </a:p>
          <a:p>
            <a:r>
              <a:rPr lang="en-ZA" sz="2800" b="1" i="1" u="sng" dirty="0"/>
              <a:t>JER. 30 </a:t>
            </a:r>
            <a:r>
              <a:rPr lang="en-ZA" sz="2800" b="1" dirty="0"/>
              <a:t>- RESTORES LANDS ENTIRE NATIONS </a:t>
            </a:r>
            <a:endParaRPr lang="en-US" sz="2800" b="1" dirty="0"/>
          </a:p>
        </p:txBody>
      </p:sp>
    </p:spTree>
    <p:extLst>
      <p:ext uri="{BB962C8B-B14F-4D97-AF65-F5344CB8AC3E}">
        <p14:creationId xmlns:p14="http://schemas.microsoft.com/office/powerpoint/2010/main" val="3138007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randombar(horizontal)">
                                      <p:cBhvr>
                                        <p:cTn id="1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656823" y="1893195"/>
            <a:ext cx="7984901" cy="2246769"/>
          </a:xfrm>
          <a:prstGeom prst="rect">
            <a:avLst/>
          </a:prstGeom>
          <a:noFill/>
        </p:spPr>
        <p:txBody>
          <a:bodyPr wrap="square" rtlCol="0">
            <a:spAutoFit/>
          </a:bodyPr>
          <a:lstStyle/>
          <a:p>
            <a:r>
              <a:rPr lang="en-ZA" sz="2800" b="1" u="sng" dirty="0"/>
              <a:t>Isaiah 42:22</a:t>
            </a:r>
          </a:p>
          <a:p>
            <a:r>
              <a:rPr lang="en-ZA" sz="2800" b="1" dirty="0"/>
              <a:t>But this is a people plundered and looted; they are all of them trapped in holes and hidden in prisons; they have become plunder with none to rescue, spoil with none to say, </a:t>
            </a:r>
            <a:r>
              <a:rPr lang="en-ZA" sz="2800" b="1" u="sng" dirty="0"/>
              <a:t>“Restore!”</a:t>
            </a:r>
            <a:endParaRPr lang="en-US" sz="2800" dirty="0"/>
          </a:p>
        </p:txBody>
      </p:sp>
    </p:spTree>
    <p:extLst>
      <p:ext uri="{BB962C8B-B14F-4D97-AF65-F5344CB8AC3E}">
        <p14:creationId xmlns:p14="http://schemas.microsoft.com/office/powerpoint/2010/main" val="1020295610"/>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1030311" y="2966404"/>
            <a:ext cx="6993228" cy="1815882"/>
          </a:xfrm>
          <a:prstGeom prst="rect">
            <a:avLst/>
          </a:prstGeom>
          <a:noFill/>
        </p:spPr>
        <p:txBody>
          <a:bodyPr wrap="square" rtlCol="0">
            <a:spAutoFit/>
          </a:bodyPr>
          <a:lstStyle/>
          <a:p>
            <a:r>
              <a:rPr lang="en-ZA" sz="2800" b="1" i="1" u="sng" dirty="0"/>
              <a:t>“ARUKAH</a:t>
            </a:r>
            <a:r>
              <a:rPr lang="en-ZA" sz="2800" b="1" dirty="0"/>
              <a:t>”</a:t>
            </a:r>
          </a:p>
          <a:p>
            <a:r>
              <a:rPr lang="en-ZA" sz="2800" b="1" dirty="0"/>
              <a:t>GOOD HEALTH HEALING RECOVERY REPAIRS SHALOM WHOLENESS SAFETY PROSPERITY HARMONY WELL BEING </a:t>
            </a:r>
            <a:endParaRPr lang="en-US" sz="2800" b="1" dirty="0"/>
          </a:p>
        </p:txBody>
      </p:sp>
      <p:grpSp>
        <p:nvGrpSpPr>
          <p:cNvPr id="2" name="Group 1"/>
          <p:cNvGrpSpPr/>
          <p:nvPr/>
        </p:nvGrpSpPr>
        <p:grpSpPr>
          <a:xfrm>
            <a:off x="2613538" y="1872881"/>
            <a:ext cx="3424355" cy="960471"/>
            <a:chOff x="4088404" y="1679698"/>
            <a:chExt cx="2080577" cy="583565"/>
          </a:xfrm>
        </p:grpSpPr>
        <p:pic>
          <p:nvPicPr>
            <p:cNvPr id="8" name="Picture 7"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9" name="Picture 8"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0" name="Picture 9"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1" name="Picture 10"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Tree>
    <p:extLst>
      <p:ext uri="{BB962C8B-B14F-4D97-AF65-F5344CB8AC3E}">
        <p14:creationId xmlns:p14="http://schemas.microsoft.com/office/powerpoint/2010/main" val="411812138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1472662" y="4080191"/>
            <a:ext cx="5756855" cy="523220"/>
          </a:xfrm>
          <a:prstGeom prst="rect">
            <a:avLst/>
          </a:prstGeom>
          <a:noFill/>
        </p:spPr>
        <p:txBody>
          <a:bodyPr wrap="square" rtlCol="0">
            <a:spAutoFit/>
          </a:bodyPr>
          <a:lstStyle/>
          <a:p>
            <a:r>
              <a:rPr lang="en-ZA" sz="2800" b="1" dirty="0"/>
              <a:t>PSALM 33:6 - BREATH OF HIS MOUTH</a:t>
            </a:r>
            <a:endParaRPr lang="en-US" sz="2800" b="1" dirty="0"/>
          </a:p>
        </p:txBody>
      </p:sp>
      <p:pic>
        <p:nvPicPr>
          <p:cNvPr id="12" name="Picture 11" descr="Image result for IMAGES OF THE LETTER HEY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8754" y="2752901"/>
            <a:ext cx="869579" cy="1096179"/>
          </a:xfrm>
          <a:prstGeom prst="rect">
            <a:avLst/>
          </a:prstGeom>
          <a:noFill/>
          <a:ln>
            <a:noFill/>
          </a:ln>
        </p:spPr>
      </p:pic>
      <p:grpSp>
        <p:nvGrpSpPr>
          <p:cNvPr id="13" name="Group 12"/>
          <p:cNvGrpSpPr/>
          <p:nvPr/>
        </p:nvGrpSpPr>
        <p:grpSpPr>
          <a:xfrm>
            <a:off x="1969594" y="1506462"/>
            <a:ext cx="2308007" cy="647355"/>
            <a:chOff x="4088404" y="1679698"/>
            <a:chExt cx="2080577" cy="583565"/>
          </a:xfrm>
        </p:grpSpPr>
        <p:pic>
          <p:nvPicPr>
            <p:cNvPr id="14" name="Picture 13" descr="Image result for IMAGES OF THE LETTER KAF IN HEBREW"/>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5" name="Picture 14" descr="Image result for IMAGES OF THE HEBREW LETTER TAV"/>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6" name="Picture 15" descr="Image result for IMAGES OF THE HEBREW LETTER ALEPH"/>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7" name="Picture 16" descr="Image result for IMAGES OF THE LETTER HEY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8" name="TextBox 17"/>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Tree>
    <p:extLst>
      <p:ext uri="{BB962C8B-B14F-4D97-AF65-F5344CB8AC3E}">
        <p14:creationId xmlns:p14="http://schemas.microsoft.com/office/powerpoint/2010/main" val="161774293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806974" y="3825413"/>
            <a:ext cx="7490650" cy="2677656"/>
          </a:xfrm>
          <a:prstGeom prst="rect">
            <a:avLst/>
          </a:prstGeom>
          <a:noFill/>
        </p:spPr>
        <p:txBody>
          <a:bodyPr wrap="square" rtlCol="0">
            <a:spAutoFit/>
          </a:bodyPr>
          <a:lstStyle/>
          <a:p>
            <a:r>
              <a:rPr lang="en-ZA" sz="2800" b="1" dirty="0"/>
              <a:t>A MAN WITH HIS ARMS RAISED.</a:t>
            </a:r>
          </a:p>
          <a:p>
            <a:endParaRPr lang="en-US" sz="2800" b="1" dirty="0"/>
          </a:p>
          <a:p>
            <a:r>
              <a:rPr lang="en-ZA" sz="2800" b="1" dirty="0"/>
              <a:t>RESTORATION OF “GOD MAN” ON EARTH (JESUS)</a:t>
            </a:r>
          </a:p>
          <a:p>
            <a:endParaRPr lang="en-US" sz="2800" b="1" dirty="0"/>
          </a:p>
          <a:p>
            <a:r>
              <a:rPr lang="en-ZA" sz="2800" b="1" dirty="0"/>
              <a:t>IT’S A PICTURE OF COVENANT BETWEEN HUMANITY AND THE GODHEAD</a:t>
            </a:r>
            <a:endParaRPr lang="en-US" sz="2800" b="1" dirty="0"/>
          </a:p>
        </p:txBody>
      </p:sp>
      <p:grpSp>
        <p:nvGrpSpPr>
          <p:cNvPr id="2" name="Group 1"/>
          <p:cNvGrpSpPr/>
          <p:nvPr/>
        </p:nvGrpSpPr>
        <p:grpSpPr>
          <a:xfrm>
            <a:off x="3386000" y="2552504"/>
            <a:ext cx="1930179" cy="1239343"/>
            <a:chOff x="2830326" y="2203512"/>
            <a:chExt cx="1930179" cy="1239343"/>
          </a:xfrm>
        </p:grpSpPr>
        <p:pic>
          <p:nvPicPr>
            <p:cNvPr id="12" name="Picture 11" descr="Image result for IMAGES OF THE LETTER HEY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0926" y="2275095"/>
              <a:ext cx="869579" cy="1096179"/>
            </a:xfrm>
            <a:prstGeom prst="rect">
              <a:avLst/>
            </a:prstGeom>
            <a:noFill/>
            <a:ln>
              <a:noFill/>
            </a:ln>
          </p:spPr>
        </p:pic>
        <p:pic>
          <p:nvPicPr>
            <p:cNvPr id="9" name="Picture 8" descr="Image result for IMAGES OF THE LETTER HEY IN HEBREW"/>
            <p:cNvPicPr/>
            <p:nvPr/>
          </p:nvPicPr>
          <p:blipFill>
            <a:blip r:embed="rId4">
              <a:extLst>
                <a:ext uri="{28A0092B-C50C-407E-A947-70E740481C1C}">
                  <a14:useLocalDpi xmlns:a14="http://schemas.microsoft.com/office/drawing/2010/main" val="0"/>
                </a:ext>
              </a:extLst>
            </a:blip>
            <a:srcRect/>
            <a:stretch>
              <a:fillRect/>
            </a:stretch>
          </p:blipFill>
          <p:spPr bwMode="auto">
            <a:xfrm>
              <a:off x="2830326" y="2203512"/>
              <a:ext cx="978650" cy="1239343"/>
            </a:xfrm>
            <a:prstGeom prst="rect">
              <a:avLst/>
            </a:prstGeom>
            <a:noFill/>
            <a:ln>
              <a:noFill/>
            </a:ln>
          </p:spPr>
        </p:pic>
      </p:gr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spTree>
    <p:extLst>
      <p:ext uri="{BB962C8B-B14F-4D97-AF65-F5344CB8AC3E}">
        <p14:creationId xmlns:p14="http://schemas.microsoft.com/office/powerpoint/2010/main" val="3610740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388901" y="4253930"/>
            <a:ext cx="8574795" cy="2400657"/>
          </a:xfrm>
          <a:prstGeom prst="rect">
            <a:avLst/>
          </a:prstGeom>
          <a:noFill/>
        </p:spPr>
        <p:txBody>
          <a:bodyPr wrap="square" rtlCol="0">
            <a:spAutoFit/>
          </a:bodyPr>
          <a:lstStyle/>
          <a:p>
            <a:r>
              <a:rPr lang="en-ZA" sz="2500" b="1" dirty="0"/>
              <a:t>PICTOGRAPH: PALM OF A HAND </a:t>
            </a:r>
            <a:r>
              <a:rPr lang="en-US" sz="2500" b="1" dirty="0"/>
              <a:t> (</a:t>
            </a:r>
            <a:r>
              <a:rPr lang="en-ZA" sz="2500" b="1" dirty="0"/>
              <a:t>PICTURE OF A CROWN)</a:t>
            </a:r>
          </a:p>
          <a:p>
            <a:endParaRPr lang="en-US" sz="2500" b="1" dirty="0"/>
          </a:p>
          <a:p>
            <a:r>
              <a:rPr lang="en-ZA" sz="2500" b="1" dirty="0"/>
              <a:t>THE KING OF GLORY COMING INTO US THROUGH OUR HANDS</a:t>
            </a:r>
          </a:p>
          <a:p>
            <a:r>
              <a:rPr lang="en-ZA" sz="2500" b="1" dirty="0"/>
              <a:t> </a:t>
            </a:r>
            <a:endParaRPr lang="en-US" sz="2500" b="1" dirty="0"/>
          </a:p>
          <a:p>
            <a:r>
              <a:rPr lang="en-ZA" sz="2500" b="1" dirty="0"/>
              <a:t>SPEAKS OF LATENT POTENTIAL BEING MANIFEST IN THE PHYSICAL</a:t>
            </a:r>
            <a:endParaRPr lang="en-US" sz="25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pic>
        <p:nvPicPr>
          <p:cNvPr id="17" name="Picture 16"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9779" y="2421442"/>
            <a:ext cx="625381" cy="745802"/>
          </a:xfrm>
          <a:prstGeom prst="rect">
            <a:avLst/>
          </a:prstGeom>
          <a:noFill/>
          <a:ln>
            <a:noFill/>
          </a:ln>
        </p:spPr>
      </p:pic>
      <p:pic>
        <p:nvPicPr>
          <p:cNvPr id="18" name="Picture 17" descr="Image result for IMAGES OF THE PICTOGRAPH OF THE HEBREW LETTER KA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13848" y="3167244"/>
            <a:ext cx="1037242" cy="1037242"/>
          </a:xfrm>
          <a:prstGeom prst="rect">
            <a:avLst/>
          </a:prstGeom>
          <a:noFill/>
          <a:ln>
            <a:noFill/>
          </a:ln>
        </p:spPr>
      </p:pic>
      <p:sp>
        <p:nvSpPr>
          <p:cNvPr id="19" name="TextBox 18"/>
          <p:cNvSpPr txBox="1"/>
          <p:nvPr/>
        </p:nvSpPr>
        <p:spPr>
          <a:xfrm>
            <a:off x="4351090" y="2870772"/>
            <a:ext cx="1989929" cy="523220"/>
          </a:xfrm>
          <a:prstGeom prst="rect">
            <a:avLst/>
          </a:prstGeom>
          <a:noFill/>
        </p:spPr>
        <p:txBody>
          <a:bodyPr wrap="square" rtlCol="0">
            <a:spAutoFit/>
          </a:bodyPr>
          <a:lstStyle/>
          <a:p>
            <a:r>
              <a:rPr lang="en-ZA" sz="2800" b="1" dirty="0"/>
              <a:t>KAF/KHAF</a:t>
            </a:r>
            <a:endParaRPr lang="en-US" sz="2800" b="1" dirty="0"/>
          </a:p>
        </p:txBody>
      </p:sp>
    </p:spTree>
    <p:extLst>
      <p:ext uri="{BB962C8B-B14F-4D97-AF65-F5344CB8AC3E}">
        <p14:creationId xmlns:p14="http://schemas.microsoft.com/office/powerpoint/2010/main" val="10639587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IMAGE OF THE CROS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976" y="189606"/>
            <a:ext cx="1033481" cy="1049231"/>
          </a:xfrm>
          <a:prstGeom prst="rect">
            <a:avLst/>
          </a:prstGeom>
          <a:noFill/>
          <a:ln>
            <a:noFill/>
          </a:ln>
        </p:spPr>
      </p:pic>
      <p:sp>
        <p:nvSpPr>
          <p:cNvPr id="6" name="TextBox 5"/>
          <p:cNvSpPr txBox="1"/>
          <p:nvPr/>
        </p:nvSpPr>
        <p:spPr>
          <a:xfrm>
            <a:off x="2884869" y="283335"/>
            <a:ext cx="3284112" cy="861774"/>
          </a:xfrm>
          <a:prstGeom prst="rect">
            <a:avLst/>
          </a:prstGeom>
          <a:noFill/>
        </p:spPr>
        <p:txBody>
          <a:bodyPr wrap="square" rtlCol="0">
            <a:spAutoFit/>
          </a:bodyPr>
          <a:lstStyle/>
          <a:p>
            <a:r>
              <a:rPr lang="en-ZA" sz="5000" b="1" dirty="0"/>
              <a:t>RES     ORE!</a:t>
            </a:r>
            <a:endParaRPr lang="en-US" sz="5000" b="1" dirty="0"/>
          </a:p>
        </p:txBody>
      </p:sp>
      <p:sp>
        <p:nvSpPr>
          <p:cNvPr id="7" name="TextBox 6"/>
          <p:cNvSpPr txBox="1"/>
          <p:nvPr/>
        </p:nvSpPr>
        <p:spPr>
          <a:xfrm>
            <a:off x="781600" y="4229924"/>
            <a:ext cx="7490650" cy="2092881"/>
          </a:xfrm>
          <a:prstGeom prst="rect">
            <a:avLst/>
          </a:prstGeom>
          <a:noFill/>
        </p:spPr>
        <p:txBody>
          <a:bodyPr wrap="square" rtlCol="0">
            <a:spAutoFit/>
          </a:bodyPr>
          <a:lstStyle/>
          <a:p>
            <a:r>
              <a:rPr lang="en-ZA" sz="2600" b="1" dirty="0"/>
              <a:t>EX. 19:6 - KINGS AND PRIESTS  </a:t>
            </a:r>
            <a:endParaRPr lang="en-US" sz="2600" b="1" dirty="0"/>
          </a:p>
          <a:p>
            <a:r>
              <a:rPr lang="en-ZA" sz="2600" b="1" dirty="0"/>
              <a:t>PICTURE OF JESUS AND MAN COMING TOGETHER AS ONE.</a:t>
            </a:r>
            <a:endParaRPr lang="en-US" sz="2600" b="1" dirty="0"/>
          </a:p>
          <a:p>
            <a:r>
              <a:rPr lang="en-ZA" sz="2600" b="1" dirty="0"/>
              <a:t>PROMISE OF GOD’S LIFE AND COVENANT COMING TO MAN</a:t>
            </a:r>
            <a:endParaRPr lang="en-US" sz="2600" b="1" dirty="0"/>
          </a:p>
        </p:txBody>
      </p:sp>
      <p:grpSp>
        <p:nvGrpSpPr>
          <p:cNvPr id="10" name="Group 9"/>
          <p:cNvGrpSpPr/>
          <p:nvPr/>
        </p:nvGrpSpPr>
        <p:grpSpPr>
          <a:xfrm>
            <a:off x="1969594" y="1506462"/>
            <a:ext cx="2308007" cy="647355"/>
            <a:chOff x="4088404" y="1679698"/>
            <a:chExt cx="2080577" cy="583565"/>
          </a:xfrm>
        </p:grpSpPr>
        <p:pic>
          <p:nvPicPr>
            <p:cNvPr id="11" name="Picture 10"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6561" y="1698748"/>
              <a:ext cx="392430" cy="467995"/>
            </a:xfrm>
            <a:prstGeom prst="rect">
              <a:avLst/>
            </a:prstGeom>
            <a:noFill/>
            <a:ln>
              <a:noFill/>
            </a:ln>
          </p:spPr>
        </p:pic>
        <p:pic>
          <p:nvPicPr>
            <p:cNvPr id="13" name="Picture 12" descr="Image result for IMAGES OF THE HEBREW LETTER TAV"/>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5191" y="1713353"/>
              <a:ext cx="483870" cy="483870"/>
            </a:xfrm>
            <a:prstGeom prst="rect">
              <a:avLst/>
            </a:prstGeom>
            <a:noFill/>
            <a:ln>
              <a:noFill/>
            </a:ln>
          </p:spPr>
        </p:pic>
        <p:pic>
          <p:nvPicPr>
            <p:cNvPr id="14" name="Picture 13" descr="Image result for IMAGES OF THE HEBREW LETTER ALEP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416" y="1679698"/>
              <a:ext cx="583565" cy="583565"/>
            </a:xfrm>
            <a:prstGeom prst="rect">
              <a:avLst/>
            </a:prstGeom>
            <a:noFill/>
            <a:ln>
              <a:noFill/>
            </a:ln>
          </p:spPr>
        </p:pic>
        <p:pic>
          <p:nvPicPr>
            <p:cNvPr id="15" name="Picture 14" descr="Image result for IMAGES OF THE LETTER HEY IN HEBREW"/>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8404" y="1698748"/>
              <a:ext cx="389890" cy="491490"/>
            </a:xfrm>
            <a:prstGeom prst="rect">
              <a:avLst/>
            </a:prstGeom>
            <a:noFill/>
            <a:ln>
              <a:noFill/>
            </a:ln>
          </p:spPr>
        </p:pic>
      </p:grpSp>
      <p:sp>
        <p:nvSpPr>
          <p:cNvPr id="16" name="TextBox 15"/>
          <p:cNvSpPr txBox="1"/>
          <p:nvPr/>
        </p:nvSpPr>
        <p:spPr>
          <a:xfrm>
            <a:off x="4351090" y="1519789"/>
            <a:ext cx="1817891" cy="584775"/>
          </a:xfrm>
          <a:prstGeom prst="rect">
            <a:avLst/>
          </a:prstGeom>
          <a:noFill/>
        </p:spPr>
        <p:txBody>
          <a:bodyPr wrap="square" rtlCol="0">
            <a:spAutoFit/>
          </a:bodyPr>
          <a:lstStyle/>
          <a:p>
            <a:r>
              <a:rPr lang="en-ZA" sz="3200" b="1" dirty="0"/>
              <a:t>“</a:t>
            </a:r>
            <a:r>
              <a:rPr lang="en-ZA" sz="3200" b="1" dirty="0" err="1"/>
              <a:t>Arukah</a:t>
            </a:r>
            <a:r>
              <a:rPr lang="en-ZA" sz="3200" b="1" dirty="0"/>
              <a:t>”</a:t>
            </a:r>
            <a:endParaRPr lang="en-US" sz="3200" b="1" dirty="0"/>
          </a:p>
        </p:txBody>
      </p:sp>
      <p:pic>
        <p:nvPicPr>
          <p:cNvPr id="17" name="Picture 16" descr="Image result for IMAGES OF THE LETTER KAF IN HEBREW"/>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9779" y="2421442"/>
            <a:ext cx="625381" cy="745802"/>
          </a:xfrm>
          <a:prstGeom prst="rect">
            <a:avLst/>
          </a:prstGeom>
          <a:noFill/>
          <a:ln>
            <a:noFill/>
          </a:ln>
        </p:spPr>
      </p:pic>
      <p:pic>
        <p:nvPicPr>
          <p:cNvPr id="18" name="Picture 17" descr="Image result for IMAGES OF THE PICTOGRAPH OF THE HEBREW LETTER KA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13848" y="3167244"/>
            <a:ext cx="1037242" cy="1037242"/>
          </a:xfrm>
          <a:prstGeom prst="rect">
            <a:avLst/>
          </a:prstGeom>
          <a:noFill/>
          <a:ln>
            <a:noFill/>
          </a:ln>
        </p:spPr>
      </p:pic>
      <p:sp>
        <p:nvSpPr>
          <p:cNvPr id="19" name="TextBox 18"/>
          <p:cNvSpPr txBox="1"/>
          <p:nvPr/>
        </p:nvSpPr>
        <p:spPr>
          <a:xfrm>
            <a:off x="4351090" y="2870772"/>
            <a:ext cx="1989929" cy="523220"/>
          </a:xfrm>
          <a:prstGeom prst="rect">
            <a:avLst/>
          </a:prstGeom>
          <a:noFill/>
        </p:spPr>
        <p:txBody>
          <a:bodyPr wrap="square" rtlCol="0">
            <a:spAutoFit/>
          </a:bodyPr>
          <a:lstStyle/>
          <a:p>
            <a:r>
              <a:rPr lang="en-ZA" sz="2800" b="1" dirty="0"/>
              <a:t>KAF/KHAF</a:t>
            </a:r>
            <a:endParaRPr lang="en-US" sz="2800" b="1" dirty="0"/>
          </a:p>
        </p:txBody>
      </p:sp>
    </p:spTree>
    <p:extLst>
      <p:ext uri="{BB962C8B-B14F-4D97-AF65-F5344CB8AC3E}">
        <p14:creationId xmlns:p14="http://schemas.microsoft.com/office/powerpoint/2010/main" val="3403633965"/>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1298</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Joubert</dc:creator>
  <cp:lastModifiedBy>Steve Joubert</cp:lastModifiedBy>
  <cp:revision>7</cp:revision>
  <dcterms:created xsi:type="dcterms:W3CDTF">2016-09-25T07:30:37Z</dcterms:created>
  <dcterms:modified xsi:type="dcterms:W3CDTF">2016-09-25T08:26:37Z</dcterms:modified>
</cp:coreProperties>
</file>